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71" r:id="rId6"/>
    <p:sldId id="259" r:id="rId7"/>
    <p:sldId id="275" r:id="rId8"/>
    <p:sldId id="276" r:id="rId9"/>
    <p:sldId id="277" r:id="rId10"/>
    <p:sldId id="278" r:id="rId11"/>
    <p:sldId id="262" r:id="rId12"/>
    <p:sldId id="279" r:id="rId13"/>
    <p:sldId id="280" r:id="rId14"/>
    <p:sldId id="281" r:id="rId15"/>
    <p:sldId id="272" r:id="rId16"/>
    <p:sldId id="282" r:id="rId17"/>
    <p:sldId id="283" r:id="rId18"/>
    <p:sldId id="284" r:id="rId19"/>
    <p:sldId id="264" r:id="rId20"/>
    <p:sldId id="285" r:id="rId21"/>
    <p:sldId id="286" r:id="rId22"/>
    <p:sldId id="287" r:id="rId23"/>
    <p:sldId id="288" r:id="rId24"/>
    <p:sldId id="266" r:id="rId25"/>
    <p:sldId id="289" r:id="rId26"/>
    <p:sldId id="267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478CC-DAF1-4040-917B-0EBD9D77F838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C45DBAD-63A5-49F7-AD60-94B8A4A1C5E5}">
      <dgm:prSet phldrT="[Text]"/>
      <dgm:spPr/>
      <dgm:t>
        <a:bodyPr/>
        <a:lstStyle/>
        <a:p>
          <a:r>
            <a:rPr lang="en-US" dirty="0" smtClean="0"/>
            <a:t>Purpose/ Question</a:t>
          </a:r>
          <a:endParaRPr lang="en-US" dirty="0"/>
        </a:p>
      </dgm:t>
    </dgm:pt>
    <dgm:pt modelId="{46CBE7A8-BFFF-4232-A53F-8806EBA0FF47}" type="parTrans" cxnId="{494ED97F-226C-4104-9C22-20337D61D34F}">
      <dgm:prSet/>
      <dgm:spPr/>
      <dgm:t>
        <a:bodyPr/>
        <a:lstStyle/>
        <a:p>
          <a:endParaRPr lang="en-US"/>
        </a:p>
      </dgm:t>
    </dgm:pt>
    <dgm:pt modelId="{67B46ABB-A152-4456-BE05-7DCFA9637619}" type="sibTrans" cxnId="{494ED97F-226C-4104-9C22-20337D61D34F}">
      <dgm:prSet/>
      <dgm:spPr/>
      <dgm:t>
        <a:bodyPr/>
        <a:lstStyle/>
        <a:p>
          <a:endParaRPr lang="en-US"/>
        </a:p>
      </dgm:t>
    </dgm:pt>
    <dgm:pt modelId="{7F894DB7-A7FE-4C52-BD4C-DF3E9C2E4B12}">
      <dgm:prSet phldrT="[Text]"/>
      <dgm:spPr/>
      <dgm:t>
        <a:bodyPr/>
        <a:lstStyle/>
        <a:p>
          <a:r>
            <a:rPr lang="en-US" dirty="0" smtClean="0"/>
            <a:t>Research your topic(s)</a:t>
          </a:r>
          <a:endParaRPr lang="en-US" dirty="0"/>
        </a:p>
      </dgm:t>
    </dgm:pt>
    <dgm:pt modelId="{8074E30B-5032-4EC3-B461-2F841502EADD}" type="parTrans" cxnId="{3D96FFED-B16C-4228-AA5F-F98CDF13AB31}">
      <dgm:prSet/>
      <dgm:spPr/>
      <dgm:t>
        <a:bodyPr/>
        <a:lstStyle/>
        <a:p>
          <a:endParaRPr lang="en-US"/>
        </a:p>
      </dgm:t>
    </dgm:pt>
    <dgm:pt modelId="{8ABD85E6-286B-476A-84FC-C27835B1CDEF}" type="sibTrans" cxnId="{3D96FFED-B16C-4228-AA5F-F98CDF13AB31}">
      <dgm:prSet/>
      <dgm:spPr/>
      <dgm:t>
        <a:bodyPr/>
        <a:lstStyle/>
        <a:p>
          <a:endParaRPr lang="en-US"/>
        </a:p>
      </dgm:t>
    </dgm:pt>
    <dgm:pt modelId="{98582518-0CC3-4825-9265-0536589C25FD}">
      <dgm:prSet phldrT="[Text]"/>
      <dgm:spPr/>
      <dgm:t>
        <a:bodyPr/>
        <a:lstStyle/>
        <a:p>
          <a:r>
            <a:rPr lang="en-US" dirty="0" smtClean="0"/>
            <a:t>Form a hypothesis (based on your research)</a:t>
          </a:r>
          <a:endParaRPr lang="en-US" dirty="0"/>
        </a:p>
      </dgm:t>
    </dgm:pt>
    <dgm:pt modelId="{2644FA5E-87AE-4C9F-AB2C-2519B0CE3612}" type="parTrans" cxnId="{6EF4259A-250E-458A-95EF-3810D27A036C}">
      <dgm:prSet/>
      <dgm:spPr/>
      <dgm:t>
        <a:bodyPr/>
        <a:lstStyle/>
        <a:p>
          <a:endParaRPr lang="en-US"/>
        </a:p>
      </dgm:t>
    </dgm:pt>
    <dgm:pt modelId="{49F6F3D6-6310-4186-9EEA-FF71A3FD8C92}" type="sibTrans" cxnId="{6EF4259A-250E-458A-95EF-3810D27A036C}">
      <dgm:prSet/>
      <dgm:spPr/>
      <dgm:t>
        <a:bodyPr/>
        <a:lstStyle/>
        <a:p>
          <a:endParaRPr lang="en-US"/>
        </a:p>
      </dgm:t>
    </dgm:pt>
    <dgm:pt modelId="{4C29455E-46DA-4C82-90D0-4F2776E5B2D6}">
      <dgm:prSet/>
      <dgm:spPr/>
      <dgm:t>
        <a:bodyPr/>
        <a:lstStyle/>
        <a:p>
          <a:r>
            <a:rPr lang="en-US" dirty="0" smtClean="0"/>
            <a:t>Procedure</a:t>
          </a:r>
        </a:p>
      </dgm:t>
    </dgm:pt>
    <dgm:pt modelId="{E06240CD-B1B8-48EF-B2FB-F1C6BB1EE292}" type="parTrans" cxnId="{22771BBB-2151-4F4D-AB91-7C87837CB80D}">
      <dgm:prSet/>
      <dgm:spPr/>
      <dgm:t>
        <a:bodyPr/>
        <a:lstStyle/>
        <a:p>
          <a:endParaRPr lang="en-US"/>
        </a:p>
      </dgm:t>
    </dgm:pt>
    <dgm:pt modelId="{B24043BE-1D77-405F-A159-9E2FBC465ADC}" type="sibTrans" cxnId="{22771BBB-2151-4F4D-AB91-7C87837CB80D}">
      <dgm:prSet/>
      <dgm:spPr/>
      <dgm:t>
        <a:bodyPr/>
        <a:lstStyle/>
        <a:p>
          <a:endParaRPr lang="en-US"/>
        </a:p>
      </dgm:t>
    </dgm:pt>
    <dgm:pt modelId="{00A2185B-0BC3-4EB5-B0F4-4DCD4935495C}">
      <dgm:prSet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1531FE51-CFA8-4968-89C6-92CF0EA27D2D}" type="parTrans" cxnId="{4B18452C-3DB9-4876-A99D-2B7D9C7F746B}">
      <dgm:prSet/>
      <dgm:spPr/>
      <dgm:t>
        <a:bodyPr/>
        <a:lstStyle/>
        <a:p>
          <a:endParaRPr lang="en-US"/>
        </a:p>
      </dgm:t>
    </dgm:pt>
    <dgm:pt modelId="{0CF5178F-48C3-4E85-8618-FD94FE753BBF}" type="sibTrans" cxnId="{4B18452C-3DB9-4876-A99D-2B7D9C7F746B}">
      <dgm:prSet/>
      <dgm:spPr/>
      <dgm:t>
        <a:bodyPr/>
        <a:lstStyle/>
        <a:p>
          <a:endParaRPr lang="en-US"/>
        </a:p>
      </dgm:t>
    </dgm:pt>
    <dgm:pt modelId="{1206A4F2-F48A-42AC-A226-9BDC90311B31}">
      <dgm:prSet/>
      <dgm:spPr/>
      <dgm:t>
        <a:bodyPr/>
        <a:lstStyle/>
        <a:p>
          <a:r>
            <a:rPr lang="en-US" dirty="0" smtClean="0"/>
            <a:t>Draw a conclusion (based on your data)</a:t>
          </a:r>
          <a:endParaRPr lang="en-US" dirty="0"/>
        </a:p>
      </dgm:t>
    </dgm:pt>
    <dgm:pt modelId="{5EB68668-1E85-4A9A-A112-E50F1D39D89B}" type="parTrans" cxnId="{8C033A83-628F-4417-A1A8-0129B445DC49}">
      <dgm:prSet/>
      <dgm:spPr/>
      <dgm:t>
        <a:bodyPr/>
        <a:lstStyle/>
        <a:p>
          <a:endParaRPr lang="en-US"/>
        </a:p>
      </dgm:t>
    </dgm:pt>
    <dgm:pt modelId="{469873A1-D6A0-4EC5-9D2F-E733779DA157}" type="sibTrans" cxnId="{8C033A83-628F-4417-A1A8-0129B445DC49}">
      <dgm:prSet/>
      <dgm:spPr/>
      <dgm:t>
        <a:bodyPr/>
        <a:lstStyle/>
        <a:p>
          <a:endParaRPr lang="en-US"/>
        </a:p>
      </dgm:t>
    </dgm:pt>
    <dgm:pt modelId="{8B438D38-2F76-46A1-BF8F-E3317911D155}" type="pres">
      <dgm:prSet presAssocID="{362478CC-DAF1-4040-917B-0EBD9D77F8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E3C7A4-4396-4141-87E7-F798DF1C0973}" type="pres">
      <dgm:prSet presAssocID="{1206A4F2-F48A-42AC-A226-9BDC90311B31}" presName="boxAndChildren" presStyleCnt="0"/>
      <dgm:spPr/>
    </dgm:pt>
    <dgm:pt modelId="{2A227D68-9154-4AD0-BA08-5E0E8BA79254}" type="pres">
      <dgm:prSet presAssocID="{1206A4F2-F48A-42AC-A226-9BDC90311B31}" presName="parentTextBox" presStyleLbl="node1" presStyleIdx="0" presStyleCnt="6"/>
      <dgm:spPr/>
      <dgm:t>
        <a:bodyPr/>
        <a:lstStyle/>
        <a:p>
          <a:endParaRPr lang="en-US"/>
        </a:p>
      </dgm:t>
    </dgm:pt>
    <dgm:pt modelId="{2BE34669-3CE8-4317-BC0C-16BA0471881B}" type="pres">
      <dgm:prSet presAssocID="{0CF5178F-48C3-4E85-8618-FD94FE753BBF}" presName="sp" presStyleCnt="0"/>
      <dgm:spPr/>
    </dgm:pt>
    <dgm:pt modelId="{81D553CF-50F5-4A84-8230-6CF8DD69804F}" type="pres">
      <dgm:prSet presAssocID="{00A2185B-0BC3-4EB5-B0F4-4DCD4935495C}" presName="arrowAndChildren" presStyleCnt="0"/>
      <dgm:spPr/>
    </dgm:pt>
    <dgm:pt modelId="{6A20AF89-660C-476C-BBE4-D1FDEA1C75C0}" type="pres">
      <dgm:prSet presAssocID="{00A2185B-0BC3-4EB5-B0F4-4DCD4935495C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46EFF68E-A10A-4F9E-9CF2-20FFC4E03FC3}" type="pres">
      <dgm:prSet presAssocID="{B24043BE-1D77-405F-A159-9E2FBC465ADC}" presName="sp" presStyleCnt="0"/>
      <dgm:spPr/>
    </dgm:pt>
    <dgm:pt modelId="{51DB34A6-1568-4D1F-A9A6-526F65D6AA2E}" type="pres">
      <dgm:prSet presAssocID="{4C29455E-46DA-4C82-90D0-4F2776E5B2D6}" presName="arrowAndChildren" presStyleCnt="0"/>
      <dgm:spPr/>
    </dgm:pt>
    <dgm:pt modelId="{AE87274D-66DA-482C-9E77-C2127ED093AD}" type="pres">
      <dgm:prSet presAssocID="{4C29455E-46DA-4C82-90D0-4F2776E5B2D6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25AACE6B-0DFA-4EF6-BEE5-20506C4496A5}" type="pres">
      <dgm:prSet presAssocID="{49F6F3D6-6310-4186-9EEA-FF71A3FD8C92}" presName="sp" presStyleCnt="0"/>
      <dgm:spPr/>
    </dgm:pt>
    <dgm:pt modelId="{E9F96C45-6165-407F-9FC2-03A50991946B}" type="pres">
      <dgm:prSet presAssocID="{98582518-0CC3-4825-9265-0536589C25FD}" presName="arrowAndChildren" presStyleCnt="0"/>
      <dgm:spPr/>
    </dgm:pt>
    <dgm:pt modelId="{98027251-1D42-4F7D-A469-E75393A60D15}" type="pres">
      <dgm:prSet presAssocID="{98582518-0CC3-4825-9265-0536589C25FD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9EF96EF-59CF-4D57-AC90-45733FD05938}" type="pres">
      <dgm:prSet presAssocID="{8ABD85E6-286B-476A-84FC-C27835B1CDEF}" presName="sp" presStyleCnt="0"/>
      <dgm:spPr/>
    </dgm:pt>
    <dgm:pt modelId="{86F6F5F5-1274-4012-8AFB-F691BABB562A}" type="pres">
      <dgm:prSet presAssocID="{7F894DB7-A7FE-4C52-BD4C-DF3E9C2E4B12}" presName="arrowAndChildren" presStyleCnt="0"/>
      <dgm:spPr/>
    </dgm:pt>
    <dgm:pt modelId="{F10771E5-7335-4C27-84EC-0CBEEEB06794}" type="pres">
      <dgm:prSet presAssocID="{7F894DB7-A7FE-4C52-BD4C-DF3E9C2E4B12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DEF3245D-C238-4AE3-9BB6-C40FBB8EC9A1}" type="pres">
      <dgm:prSet presAssocID="{67B46ABB-A152-4456-BE05-7DCFA9637619}" presName="sp" presStyleCnt="0"/>
      <dgm:spPr/>
    </dgm:pt>
    <dgm:pt modelId="{78940DA6-1843-4627-861C-1DD2286A5463}" type="pres">
      <dgm:prSet presAssocID="{0C45DBAD-63A5-49F7-AD60-94B8A4A1C5E5}" presName="arrowAndChildren" presStyleCnt="0"/>
      <dgm:spPr/>
    </dgm:pt>
    <dgm:pt modelId="{6C66CF24-5251-4299-98C3-0891C0065B61}" type="pres">
      <dgm:prSet presAssocID="{0C45DBAD-63A5-49F7-AD60-94B8A4A1C5E5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341DA83-3278-40E2-B3CC-360AC6029035}" type="presOf" srcId="{0C45DBAD-63A5-49F7-AD60-94B8A4A1C5E5}" destId="{6C66CF24-5251-4299-98C3-0891C0065B61}" srcOrd="0" destOrd="0" presId="urn:microsoft.com/office/officeart/2005/8/layout/process4"/>
    <dgm:cxn modelId="{7B6D43CF-4157-4EF9-9471-98E82A04EE1B}" type="presOf" srcId="{1206A4F2-F48A-42AC-A226-9BDC90311B31}" destId="{2A227D68-9154-4AD0-BA08-5E0E8BA79254}" srcOrd="0" destOrd="0" presId="urn:microsoft.com/office/officeart/2005/8/layout/process4"/>
    <dgm:cxn modelId="{8C033A83-628F-4417-A1A8-0129B445DC49}" srcId="{362478CC-DAF1-4040-917B-0EBD9D77F838}" destId="{1206A4F2-F48A-42AC-A226-9BDC90311B31}" srcOrd="5" destOrd="0" parTransId="{5EB68668-1E85-4A9A-A112-E50F1D39D89B}" sibTransId="{469873A1-D6A0-4EC5-9D2F-E733779DA157}"/>
    <dgm:cxn modelId="{72790C73-9883-4AFC-8160-907CA96EC40B}" type="presOf" srcId="{00A2185B-0BC3-4EB5-B0F4-4DCD4935495C}" destId="{6A20AF89-660C-476C-BBE4-D1FDEA1C75C0}" srcOrd="0" destOrd="0" presId="urn:microsoft.com/office/officeart/2005/8/layout/process4"/>
    <dgm:cxn modelId="{921CF499-CC7B-40F1-AE7E-362F4331B9B1}" type="presOf" srcId="{98582518-0CC3-4825-9265-0536589C25FD}" destId="{98027251-1D42-4F7D-A469-E75393A60D15}" srcOrd="0" destOrd="0" presId="urn:microsoft.com/office/officeart/2005/8/layout/process4"/>
    <dgm:cxn modelId="{DE267FD7-CAE8-4CB7-B8F5-2831B77B9510}" type="presOf" srcId="{7F894DB7-A7FE-4C52-BD4C-DF3E9C2E4B12}" destId="{F10771E5-7335-4C27-84EC-0CBEEEB06794}" srcOrd="0" destOrd="0" presId="urn:microsoft.com/office/officeart/2005/8/layout/process4"/>
    <dgm:cxn modelId="{A8A22976-2C02-482B-8C5F-22B7E352AA48}" type="presOf" srcId="{4C29455E-46DA-4C82-90D0-4F2776E5B2D6}" destId="{AE87274D-66DA-482C-9E77-C2127ED093AD}" srcOrd="0" destOrd="0" presId="urn:microsoft.com/office/officeart/2005/8/layout/process4"/>
    <dgm:cxn modelId="{3D96FFED-B16C-4228-AA5F-F98CDF13AB31}" srcId="{362478CC-DAF1-4040-917B-0EBD9D77F838}" destId="{7F894DB7-A7FE-4C52-BD4C-DF3E9C2E4B12}" srcOrd="1" destOrd="0" parTransId="{8074E30B-5032-4EC3-B461-2F841502EADD}" sibTransId="{8ABD85E6-286B-476A-84FC-C27835B1CDEF}"/>
    <dgm:cxn modelId="{22771BBB-2151-4F4D-AB91-7C87837CB80D}" srcId="{362478CC-DAF1-4040-917B-0EBD9D77F838}" destId="{4C29455E-46DA-4C82-90D0-4F2776E5B2D6}" srcOrd="3" destOrd="0" parTransId="{E06240CD-B1B8-48EF-B2FB-F1C6BB1EE292}" sibTransId="{B24043BE-1D77-405F-A159-9E2FBC465ADC}"/>
    <dgm:cxn modelId="{4B18452C-3DB9-4876-A99D-2B7D9C7F746B}" srcId="{362478CC-DAF1-4040-917B-0EBD9D77F838}" destId="{00A2185B-0BC3-4EB5-B0F4-4DCD4935495C}" srcOrd="4" destOrd="0" parTransId="{1531FE51-CFA8-4968-89C6-92CF0EA27D2D}" sibTransId="{0CF5178F-48C3-4E85-8618-FD94FE753BBF}"/>
    <dgm:cxn modelId="{494ED97F-226C-4104-9C22-20337D61D34F}" srcId="{362478CC-DAF1-4040-917B-0EBD9D77F838}" destId="{0C45DBAD-63A5-49F7-AD60-94B8A4A1C5E5}" srcOrd="0" destOrd="0" parTransId="{46CBE7A8-BFFF-4232-A53F-8806EBA0FF47}" sibTransId="{67B46ABB-A152-4456-BE05-7DCFA9637619}"/>
    <dgm:cxn modelId="{5A856CA2-C71C-455A-90A7-519760AA0E70}" type="presOf" srcId="{362478CC-DAF1-4040-917B-0EBD9D77F838}" destId="{8B438D38-2F76-46A1-BF8F-E3317911D155}" srcOrd="0" destOrd="0" presId="urn:microsoft.com/office/officeart/2005/8/layout/process4"/>
    <dgm:cxn modelId="{6EF4259A-250E-458A-95EF-3810D27A036C}" srcId="{362478CC-DAF1-4040-917B-0EBD9D77F838}" destId="{98582518-0CC3-4825-9265-0536589C25FD}" srcOrd="2" destOrd="0" parTransId="{2644FA5E-87AE-4C9F-AB2C-2519B0CE3612}" sibTransId="{49F6F3D6-6310-4186-9EEA-FF71A3FD8C92}"/>
    <dgm:cxn modelId="{2C35F2F6-262B-4D25-A992-A87616E60F10}" type="presParOf" srcId="{8B438D38-2F76-46A1-BF8F-E3317911D155}" destId="{E2E3C7A4-4396-4141-87E7-F798DF1C0973}" srcOrd="0" destOrd="0" presId="urn:microsoft.com/office/officeart/2005/8/layout/process4"/>
    <dgm:cxn modelId="{25929D89-C82D-42FA-B632-673B0F83FA07}" type="presParOf" srcId="{E2E3C7A4-4396-4141-87E7-F798DF1C0973}" destId="{2A227D68-9154-4AD0-BA08-5E0E8BA79254}" srcOrd="0" destOrd="0" presId="urn:microsoft.com/office/officeart/2005/8/layout/process4"/>
    <dgm:cxn modelId="{7BA2EF76-FFE0-460D-91FF-DA3EA2308DA6}" type="presParOf" srcId="{8B438D38-2F76-46A1-BF8F-E3317911D155}" destId="{2BE34669-3CE8-4317-BC0C-16BA0471881B}" srcOrd="1" destOrd="0" presId="urn:microsoft.com/office/officeart/2005/8/layout/process4"/>
    <dgm:cxn modelId="{2BD6CA50-AB7D-4C8B-A8DF-63AD88E1D7F4}" type="presParOf" srcId="{8B438D38-2F76-46A1-BF8F-E3317911D155}" destId="{81D553CF-50F5-4A84-8230-6CF8DD69804F}" srcOrd="2" destOrd="0" presId="urn:microsoft.com/office/officeart/2005/8/layout/process4"/>
    <dgm:cxn modelId="{500B720A-D3A0-45F2-9F56-75E84AD89B26}" type="presParOf" srcId="{81D553CF-50F5-4A84-8230-6CF8DD69804F}" destId="{6A20AF89-660C-476C-BBE4-D1FDEA1C75C0}" srcOrd="0" destOrd="0" presId="urn:microsoft.com/office/officeart/2005/8/layout/process4"/>
    <dgm:cxn modelId="{89BE6472-B318-421B-9F1E-474BBA4AC378}" type="presParOf" srcId="{8B438D38-2F76-46A1-BF8F-E3317911D155}" destId="{46EFF68E-A10A-4F9E-9CF2-20FFC4E03FC3}" srcOrd="3" destOrd="0" presId="urn:microsoft.com/office/officeart/2005/8/layout/process4"/>
    <dgm:cxn modelId="{6FE9B01D-1A84-4D5F-8CCB-8B13D336E315}" type="presParOf" srcId="{8B438D38-2F76-46A1-BF8F-E3317911D155}" destId="{51DB34A6-1568-4D1F-A9A6-526F65D6AA2E}" srcOrd="4" destOrd="0" presId="urn:microsoft.com/office/officeart/2005/8/layout/process4"/>
    <dgm:cxn modelId="{7032F732-DA63-4A66-9E6A-55A3F242F8C7}" type="presParOf" srcId="{51DB34A6-1568-4D1F-A9A6-526F65D6AA2E}" destId="{AE87274D-66DA-482C-9E77-C2127ED093AD}" srcOrd="0" destOrd="0" presId="urn:microsoft.com/office/officeart/2005/8/layout/process4"/>
    <dgm:cxn modelId="{9C09E687-5FA7-4D10-97DA-C1CDCAFFC18E}" type="presParOf" srcId="{8B438D38-2F76-46A1-BF8F-E3317911D155}" destId="{25AACE6B-0DFA-4EF6-BEE5-20506C4496A5}" srcOrd="5" destOrd="0" presId="urn:microsoft.com/office/officeart/2005/8/layout/process4"/>
    <dgm:cxn modelId="{84D16788-5259-4905-B3E1-D4459EF55B85}" type="presParOf" srcId="{8B438D38-2F76-46A1-BF8F-E3317911D155}" destId="{E9F96C45-6165-407F-9FC2-03A50991946B}" srcOrd="6" destOrd="0" presId="urn:microsoft.com/office/officeart/2005/8/layout/process4"/>
    <dgm:cxn modelId="{7E84A6BC-EBA6-4D1D-9755-741B53A76698}" type="presParOf" srcId="{E9F96C45-6165-407F-9FC2-03A50991946B}" destId="{98027251-1D42-4F7D-A469-E75393A60D15}" srcOrd="0" destOrd="0" presId="urn:microsoft.com/office/officeart/2005/8/layout/process4"/>
    <dgm:cxn modelId="{86EEF84B-0D60-4295-88EF-29AF4F1651AF}" type="presParOf" srcId="{8B438D38-2F76-46A1-BF8F-E3317911D155}" destId="{E9EF96EF-59CF-4D57-AC90-45733FD05938}" srcOrd="7" destOrd="0" presId="urn:microsoft.com/office/officeart/2005/8/layout/process4"/>
    <dgm:cxn modelId="{659C9FAD-F9B4-47EA-8E73-5A26FE4101EC}" type="presParOf" srcId="{8B438D38-2F76-46A1-BF8F-E3317911D155}" destId="{86F6F5F5-1274-4012-8AFB-F691BABB562A}" srcOrd="8" destOrd="0" presId="urn:microsoft.com/office/officeart/2005/8/layout/process4"/>
    <dgm:cxn modelId="{8F31B631-877B-4B15-8ADB-7DDA77B39355}" type="presParOf" srcId="{86F6F5F5-1274-4012-8AFB-F691BABB562A}" destId="{F10771E5-7335-4C27-84EC-0CBEEEB06794}" srcOrd="0" destOrd="0" presId="urn:microsoft.com/office/officeart/2005/8/layout/process4"/>
    <dgm:cxn modelId="{E62C6BD3-7301-43F5-8A57-A0F44B232160}" type="presParOf" srcId="{8B438D38-2F76-46A1-BF8F-E3317911D155}" destId="{DEF3245D-C238-4AE3-9BB6-C40FBB8EC9A1}" srcOrd="9" destOrd="0" presId="urn:microsoft.com/office/officeart/2005/8/layout/process4"/>
    <dgm:cxn modelId="{91D0C7DA-D8D9-4D45-892E-BD266022010A}" type="presParOf" srcId="{8B438D38-2F76-46A1-BF8F-E3317911D155}" destId="{78940DA6-1843-4627-861C-1DD2286A5463}" srcOrd="10" destOrd="0" presId="urn:microsoft.com/office/officeart/2005/8/layout/process4"/>
    <dgm:cxn modelId="{E8555E72-7B08-4086-9AF3-4441568E1F54}" type="presParOf" srcId="{78940DA6-1843-4627-861C-1DD2286A5463}" destId="{6C66CF24-5251-4299-98C3-0891C0065B6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227D68-9154-4AD0-BA08-5E0E8BA79254}">
      <dsp:nvSpPr>
        <dsp:cNvPr id="0" name=""/>
        <dsp:cNvSpPr/>
      </dsp:nvSpPr>
      <dsp:spPr>
        <a:xfrm>
          <a:off x="0" y="5251528"/>
          <a:ext cx="8686800" cy="6892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Draw a conclusion (based on your data)</a:t>
          </a:r>
          <a:endParaRPr lang="en-US" sz="2400" kern="1200" dirty="0"/>
        </a:p>
      </dsp:txBody>
      <dsp:txXfrm>
        <a:off x="0" y="5251528"/>
        <a:ext cx="8686800" cy="689260"/>
      </dsp:txXfrm>
    </dsp:sp>
    <dsp:sp modelId="{6A20AF89-660C-476C-BBE4-D1FDEA1C75C0}">
      <dsp:nvSpPr>
        <dsp:cNvPr id="0" name=""/>
        <dsp:cNvSpPr/>
      </dsp:nvSpPr>
      <dsp:spPr>
        <a:xfrm rot="10800000">
          <a:off x="0" y="4201784"/>
          <a:ext cx="8686800" cy="1060082"/>
        </a:xfrm>
        <a:prstGeom prst="upArrowCallou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</a:t>
          </a:r>
          <a:endParaRPr lang="en-US" sz="2400" kern="1200" dirty="0"/>
        </a:p>
      </dsp:txBody>
      <dsp:txXfrm rot="10800000">
        <a:off x="0" y="4201784"/>
        <a:ext cx="8686800" cy="1060082"/>
      </dsp:txXfrm>
    </dsp:sp>
    <dsp:sp modelId="{AE87274D-66DA-482C-9E77-C2127ED093AD}">
      <dsp:nvSpPr>
        <dsp:cNvPr id="0" name=""/>
        <dsp:cNvSpPr/>
      </dsp:nvSpPr>
      <dsp:spPr>
        <a:xfrm rot="10800000">
          <a:off x="0" y="3152041"/>
          <a:ext cx="8686800" cy="1060082"/>
        </a:xfrm>
        <a:prstGeom prst="upArrowCallou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Procedure</a:t>
          </a:r>
        </a:p>
      </dsp:txBody>
      <dsp:txXfrm rot="10800000">
        <a:off x="0" y="3152041"/>
        <a:ext cx="8686800" cy="1060082"/>
      </dsp:txXfrm>
    </dsp:sp>
    <dsp:sp modelId="{98027251-1D42-4F7D-A469-E75393A60D15}">
      <dsp:nvSpPr>
        <dsp:cNvPr id="0" name=""/>
        <dsp:cNvSpPr/>
      </dsp:nvSpPr>
      <dsp:spPr>
        <a:xfrm rot="10800000">
          <a:off x="0" y="2102298"/>
          <a:ext cx="8686800" cy="1060082"/>
        </a:xfrm>
        <a:prstGeom prst="upArrowCallou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 a hypothesis (based on your research)</a:t>
          </a:r>
          <a:endParaRPr lang="en-US" sz="2400" kern="1200" dirty="0"/>
        </a:p>
      </dsp:txBody>
      <dsp:txXfrm rot="10800000">
        <a:off x="0" y="2102298"/>
        <a:ext cx="8686800" cy="1060082"/>
      </dsp:txXfrm>
    </dsp:sp>
    <dsp:sp modelId="{F10771E5-7335-4C27-84EC-0CBEEEB06794}">
      <dsp:nvSpPr>
        <dsp:cNvPr id="0" name=""/>
        <dsp:cNvSpPr/>
      </dsp:nvSpPr>
      <dsp:spPr>
        <a:xfrm rot="10800000">
          <a:off x="0" y="1052554"/>
          <a:ext cx="8686800" cy="1060082"/>
        </a:xfrm>
        <a:prstGeom prst="upArrowCallou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Research your topic(s)</a:t>
          </a:r>
          <a:endParaRPr lang="en-US" sz="2400" kern="1200" dirty="0"/>
        </a:p>
      </dsp:txBody>
      <dsp:txXfrm rot="10800000">
        <a:off x="0" y="1052554"/>
        <a:ext cx="8686800" cy="1060082"/>
      </dsp:txXfrm>
    </dsp:sp>
    <dsp:sp modelId="{6C66CF24-5251-4299-98C3-0891C0065B61}">
      <dsp:nvSpPr>
        <dsp:cNvPr id="0" name=""/>
        <dsp:cNvSpPr/>
      </dsp:nvSpPr>
      <dsp:spPr>
        <a:xfrm rot="10800000">
          <a:off x="0" y="2811"/>
          <a:ext cx="8686800" cy="1060082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Purpose/ Question</a:t>
          </a:r>
          <a:endParaRPr lang="en-US" sz="2400" kern="1200" dirty="0"/>
        </a:p>
      </dsp:txBody>
      <dsp:txXfrm rot="10800000">
        <a:off x="0" y="2811"/>
        <a:ext cx="8686800" cy="106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FF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FCD7-840E-40B8-9EAD-C71A387553D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9F11-9AB0-4DD1-846A-62AEBAD25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jdposters.com/Store/DrawProducts.aspx?Action=GetDetails&amp;ProductID=152&amp;ParentID=&amp;PageID=7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odoni MT Black" pitchFamily="18" charset="0"/>
              </a:rPr>
              <a:t>The Scientific Method</a:t>
            </a:r>
            <a:endParaRPr lang="en-US" sz="5400" dirty="0">
              <a:latin typeface="Bodoni MT Black" pitchFamily="18" charset="0"/>
            </a:endParaRPr>
          </a:p>
        </p:txBody>
      </p:sp>
      <p:pic>
        <p:nvPicPr>
          <p:cNvPr id="1028" name="Picture 4" descr="C:\Users\Tony Tran\AppData\Local\Microsoft\Windows\Temporary Internet Files\Content.IE5\LMWPDBZ2\MC9003343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4995" y="2881731"/>
            <a:ext cx="534010" cy="1094537"/>
          </a:xfrm>
          <a:prstGeom prst="rect">
            <a:avLst/>
          </a:prstGeom>
          <a:noFill/>
        </p:spPr>
      </p:pic>
      <p:pic>
        <p:nvPicPr>
          <p:cNvPr id="1029" name="Picture 5" descr="C:\Users\Tony Tran\AppData\Local\Microsoft\Windows\Temporary Internet Files\Content.IE5\61DN7R5H\MC9000888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267200"/>
            <a:ext cx="1809598" cy="1192378"/>
          </a:xfrm>
          <a:prstGeom prst="rect">
            <a:avLst/>
          </a:prstGeom>
          <a:noFill/>
        </p:spPr>
      </p:pic>
      <p:pic>
        <p:nvPicPr>
          <p:cNvPr id="1030" name="Picture 6" descr="C:\Users\Tony Tran\AppData\Local\Microsoft\Windows\Temporary Internet Files\Content.IE5\XVMTN4PW\MC9000890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038600"/>
            <a:ext cx="1801368" cy="1750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762000"/>
          <a:ext cx="739140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663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 General/Good</a:t>
                      </a:r>
                      <a:endParaRPr lang="en-US" dirty="0"/>
                    </a:p>
                  </a:txBody>
                  <a:tcPr marL="44873" marR="44873"/>
                </a:tc>
              </a:tr>
              <a:tr h="632315">
                <a:tc>
                  <a:txBody>
                    <a:bodyPr/>
                    <a:lstStyle/>
                    <a:p>
                      <a:r>
                        <a:rPr lang="en-US" dirty="0" smtClean="0"/>
                        <a:t>1.  best</a:t>
                      </a:r>
                      <a:r>
                        <a:rPr lang="en-US" baseline="0" dirty="0" smtClean="0"/>
                        <a:t> brand of batteries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632315">
                <a:tc>
                  <a:txBody>
                    <a:bodyPr/>
                    <a:lstStyle/>
                    <a:p>
                      <a:r>
                        <a:rPr lang="en-US" dirty="0" smtClean="0"/>
                        <a:t>2.  volcanoes</a:t>
                      </a:r>
                      <a:r>
                        <a:rPr lang="en-US" baseline="0" dirty="0" smtClean="0"/>
                        <a:t> around the world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632315">
                <a:tc>
                  <a:txBody>
                    <a:bodyPr/>
                    <a:lstStyle/>
                    <a:p>
                      <a:r>
                        <a:rPr lang="en-US" dirty="0" smtClean="0"/>
                        <a:t>3.  water</a:t>
                      </a:r>
                      <a:r>
                        <a:rPr lang="en-US" baseline="0" dirty="0" smtClean="0"/>
                        <a:t> conservation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632315">
                <a:tc>
                  <a:txBody>
                    <a:bodyPr/>
                    <a:lstStyle/>
                    <a:p>
                      <a:r>
                        <a:rPr lang="en-US" dirty="0" smtClean="0"/>
                        <a:t>4.  materials used as insulators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57200" y="4191000"/>
          <a:ext cx="7391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 temperature and bread mold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r>
                        <a:rPr lang="en-US" baseline="0" dirty="0" smtClean="0"/>
                        <a:t>  texture of a paper towel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 colored light and plant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  light</a:t>
                      </a:r>
                      <a:r>
                        <a:rPr lang="en-US" baseline="0" dirty="0" smtClean="0"/>
                        <a:t> and the activity of meal 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What is already known about the topic?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Start by identifying key words in the purpose</a:t>
            </a:r>
          </a:p>
          <a:p>
            <a:r>
              <a:rPr lang="en-US" sz="2800" dirty="0" smtClean="0"/>
              <a:t>Look up the key word in an encyclopedia, dictionary, or textbook</a:t>
            </a:r>
          </a:p>
          <a:p>
            <a:r>
              <a:rPr lang="en-US" sz="2800" dirty="0" smtClean="0"/>
              <a:t>Then, expand the research to the internet</a:t>
            </a:r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THE GOAL IS TO FIND INFORMATION THAT WILL HELP IN FORMING A PREDICTION ABOUT WHAT WILL OCCUR IN THE EXPERIMENT!!!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316" name="Picture 4" descr="http://pw.vsb.bc.ca/library/media/stud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1959522" cy="1627155"/>
          </a:xfrm>
          <a:prstGeom prst="rect">
            <a:avLst/>
          </a:prstGeom>
          <a:noFill/>
        </p:spPr>
      </p:pic>
      <p:pic>
        <p:nvPicPr>
          <p:cNvPr id="13318" name="Picture 6" descr="http://thesologuide.com/wp-content/uploads/2010/04/bigstockphoto_Research_55158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Does fertilizer affect the growth rate of a sunflower?</a:t>
            </a:r>
          </a:p>
          <a:p>
            <a:pPr algn="ctr">
              <a:buNone/>
            </a:pPr>
            <a:r>
              <a:rPr lang="en-US" dirty="0" smtClean="0"/>
              <a:t>Key Words: fertilizer and sunflower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743200"/>
          <a:ext cx="84582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Fertilizer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Sunflowers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Why</a:t>
                      </a:r>
                      <a:r>
                        <a:rPr lang="en-US" dirty="0" smtClean="0"/>
                        <a:t> do we need fertilizer?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Why</a:t>
                      </a:r>
                      <a:r>
                        <a:rPr lang="en-US" dirty="0" smtClean="0"/>
                        <a:t> does</a:t>
                      </a:r>
                      <a:r>
                        <a:rPr lang="en-US" baseline="0" dirty="0" smtClean="0"/>
                        <a:t> soil type affect plant growth?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How</a:t>
                      </a:r>
                      <a:r>
                        <a:rPr lang="en-US" dirty="0" smtClean="0"/>
                        <a:t> do fertilizers</a:t>
                      </a:r>
                      <a:r>
                        <a:rPr lang="en-US" baseline="0" dirty="0" smtClean="0"/>
                        <a:t> affect plant growth?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How</a:t>
                      </a:r>
                      <a:r>
                        <a:rPr lang="en-US" dirty="0" smtClean="0"/>
                        <a:t> do minerals and nutrients affect plant growth?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Who</a:t>
                      </a:r>
                      <a:r>
                        <a:rPr lang="en-US" baseline="0" dirty="0" smtClean="0"/>
                        <a:t> invented fertilizer?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Who</a:t>
                      </a:r>
                      <a:r>
                        <a:rPr lang="en-US" dirty="0" smtClean="0"/>
                        <a:t> would be a good resource in my community to contact about plants?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dirty="0" smtClean="0"/>
                        <a:t> are the ingredients</a:t>
                      </a:r>
                      <a:r>
                        <a:rPr lang="en-US" baseline="0" dirty="0" smtClean="0"/>
                        <a:t> in fertilizers that affect plant growth?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dirty="0" smtClean="0"/>
                        <a:t> are the elements required for plant growth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When</a:t>
                      </a:r>
                      <a:r>
                        <a:rPr lang="en-US" baseline="0" dirty="0" smtClean="0"/>
                        <a:t> do plants need fertilizer?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When</a:t>
                      </a:r>
                      <a:r>
                        <a:rPr lang="en-US" dirty="0" smtClean="0"/>
                        <a:t> does photosynthesis affect plant growth?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Where</a:t>
                      </a:r>
                      <a:r>
                        <a:rPr lang="en-US" dirty="0" smtClean="0"/>
                        <a:t> should fertilizer be applied to the plant to get the best results?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Where</a:t>
                      </a:r>
                      <a:r>
                        <a:rPr lang="en-US" dirty="0" smtClean="0"/>
                        <a:t> in the plant does photosynthesis</a:t>
                      </a:r>
                      <a:r>
                        <a:rPr lang="en-US" baseline="0" dirty="0" smtClean="0"/>
                        <a:t> occur?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RESEARCH: 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4497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Underline the key words for each purpose below.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Does the depth a seed is planted affect its ability to sprout?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Does eating breakfast affect short-term memory?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RESEARCH: 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II. Write questions to direct the research for the purpose: </a:t>
            </a:r>
          </a:p>
          <a:p>
            <a:pPr algn="ctr">
              <a:buNone/>
            </a:pPr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/>
              <a:t> affect the strength of a </a:t>
            </a:r>
            <a:r>
              <a:rPr lang="en-US" dirty="0" smtClean="0">
                <a:solidFill>
                  <a:srgbClr val="FF0000"/>
                </a:solidFill>
              </a:rPr>
              <a:t>magnet</a:t>
            </a: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971800"/>
          <a:ext cx="77724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Temperature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Magnet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5"/>
                      </a:pPr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5"/>
                      </a:pPr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Step 3: Hypothesis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4400" dirty="0" smtClean="0">
                <a:latin typeface="Comic Sans MS" pitchFamily="66" charset="0"/>
              </a:rPr>
              <a:t>What do you think will happen in the experiment?</a:t>
            </a:r>
          </a:p>
          <a:p>
            <a:pPr>
              <a:lnSpc>
                <a:spcPct val="80000"/>
              </a:lnSpc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mic Sans MS" pitchFamily="66" charset="0"/>
              </a:rPr>
              <a:t>	-follows a set pattern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mic Sans MS" pitchFamily="66" charset="0"/>
              </a:rPr>
              <a:t>	-answers question stated in the purpose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mic Sans MS" pitchFamily="66" charset="0"/>
              </a:rPr>
              <a:t>	- it is brief and to the point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mic Sans MS" pitchFamily="66" charset="0"/>
              </a:rPr>
              <a:t>	- makes an educated guess or prediction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mic Sans MS" pitchFamily="66" charset="0"/>
              </a:rPr>
              <a:t>	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Purpose:</a:t>
            </a:r>
            <a:r>
              <a:rPr lang="en-US" dirty="0" smtClean="0"/>
              <a:t> Does the </a:t>
            </a:r>
            <a:r>
              <a:rPr lang="en-US" u="sng" dirty="0" smtClean="0"/>
              <a:t>depth</a:t>
            </a:r>
            <a:r>
              <a:rPr lang="en-US" dirty="0" smtClean="0"/>
              <a:t> of a </a:t>
            </a:r>
            <a:r>
              <a:rPr lang="en-US" u="sng" dirty="0" smtClean="0"/>
              <a:t>seed</a:t>
            </a:r>
            <a:r>
              <a:rPr lang="en-US" dirty="0" smtClean="0"/>
              <a:t> affect its </a:t>
            </a:r>
            <a:r>
              <a:rPr lang="en-US" u="sng" dirty="0" smtClean="0"/>
              <a:t>sprouting time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Hypothesis:</a:t>
            </a:r>
            <a:r>
              <a:rPr lang="en-US" dirty="0" smtClean="0"/>
              <a:t>  If there is an increase in the </a:t>
            </a:r>
            <a:r>
              <a:rPr lang="en-US" u="sng" dirty="0" smtClean="0"/>
              <a:t>depth</a:t>
            </a:r>
            <a:r>
              <a:rPr lang="en-US" dirty="0" smtClean="0"/>
              <a:t> of a </a:t>
            </a:r>
            <a:r>
              <a:rPr lang="en-US" u="sng" dirty="0" smtClean="0"/>
              <a:t>seed</a:t>
            </a:r>
            <a:r>
              <a:rPr lang="en-US" dirty="0" smtClean="0"/>
              <a:t>, then the </a:t>
            </a:r>
            <a:r>
              <a:rPr lang="en-US" u="sng" dirty="0" smtClean="0"/>
              <a:t>sprouting time </a:t>
            </a:r>
            <a:r>
              <a:rPr lang="en-US" dirty="0" smtClean="0"/>
              <a:t>will also increase.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Hypothesis…</a:t>
            </a:r>
          </a:p>
          <a:p>
            <a:r>
              <a:rPr lang="en-US" dirty="0" smtClean="0"/>
              <a:t> is worded so that it can be tested</a:t>
            </a:r>
          </a:p>
          <a:p>
            <a:r>
              <a:rPr lang="en-US" dirty="0" smtClean="0"/>
              <a:t>Identifies the independent and dependent variables</a:t>
            </a:r>
          </a:p>
          <a:p>
            <a:pPr>
              <a:buNone/>
            </a:pPr>
            <a:r>
              <a:rPr lang="en-US" dirty="0" smtClean="0"/>
              <a:t>	independent: factor that is changed in an experiment (depth of seed)</a:t>
            </a:r>
          </a:p>
          <a:p>
            <a:pPr>
              <a:buNone/>
            </a:pPr>
            <a:r>
              <a:rPr lang="en-US" dirty="0" smtClean="0"/>
              <a:t>	dependent: factor that responds to the change. The change is measured and recorded in metric units. (sprouting time)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water temperature increases, then the amount of sugar dissolved in the water will also increase.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Independent Variable:  water temperature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Dependent Variable:  amount of sugar that dissolves</a:t>
            </a:r>
            <a:r>
              <a:rPr lang="en-US" smtClean="0"/>
              <a:t>, measured in </a:t>
            </a:r>
            <a:r>
              <a:rPr lang="en-US" dirty="0" smtClean="0"/>
              <a:t>grams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Purpose: Does fertilizer affect the growth rate of a plant?</a:t>
            </a:r>
          </a:p>
          <a:p>
            <a:pPr marL="514350" indent="-514350">
              <a:buNone/>
            </a:pPr>
            <a:r>
              <a:rPr lang="en-US" dirty="0" smtClean="0"/>
              <a:t>	Hypothesis:  _______________________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Hypothesis:  Warmer water temperatures will increase the heart rate of fish.</a:t>
            </a:r>
          </a:p>
          <a:p>
            <a:pPr marL="514350" indent="-514350">
              <a:buNone/>
            </a:pPr>
            <a:r>
              <a:rPr lang="en-US" dirty="0" smtClean="0"/>
              <a:t>	Independent Variable: _______________</a:t>
            </a:r>
          </a:p>
          <a:p>
            <a:pPr marL="514350" indent="-514350">
              <a:buNone/>
            </a:pPr>
            <a:r>
              <a:rPr lang="en-US" dirty="0" smtClean="0"/>
              <a:t>	Dependent Variable: ________________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Step 4:</a:t>
            </a:r>
            <a:br>
              <a:rPr lang="en-US" dirty="0" smtClean="0"/>
            </a:b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800" dirty="0" smtClean="0"/>
              <a:t>How will you test the hypothesis and record the results?</a:t>
            </a:r>
            <a:endParaRPr lang="en-US" sz="4800" dirty="0"/>
          </a:p>
        </p:txBody>
      </p:sp>
      <p:pic>
        <p:nvPicPr>
          <p:cNvPr id="3074" name="Picture 2" descr="C:\Users\Tony Tran\AppData\Local\Microsoft\Windows\Temporary Internet Files\Content.IE5\LMWPDBZ2\MP9004265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2667000" cy="1971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6 Important Steps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Procedure is a step-by step set of directions for testing the hypothesis.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 good procedure is so detailed and complete that other scientists can duplicate the experiment.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 involves several components.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Materials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 list of items needed to conduct experiment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Experiment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 test designed to answer the question stated in the purpose</a:t>
            </a:r>
          </a:p>
          <a:p>
            <a:pPr marL="514350" indent="-514350">
              <a:buNone/>
            </a:pPr>
            <a:r>
              <a:rPr lang="en-US" dirty="0" smtClean="0"/>
              <a:t>The test consists of two groups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u="sng" dirty="0" smtClean="0"/>
              <a:t>Experimental group</a:t>
            </a:r>
            <a:r>
              <a:rPr lang="en-US" dirty="0" smtClean="0"/>
              <a:t>: includes the part(s) of the experiment that are changed and tested.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u="sng" dirty="0" smtClean="0"/>
              <a:t>Control grou</a:t>
            </a:r>
            <a:r>
              <a:rPr lang="en-US" u="sng" dirty="0" smtClean="0"/>
              <a:t>p</a:t>
            </a:r>
            <a:r>
              <a:rPr lang="en-US" dirty="0" smtClean="0"/>
              <a:t>: includes the part(s) of the experiment that are left unchanged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The test consists of two groups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u="sng" dirty="0" smtClean="0"/>
              <a:t>Experimental group</a:t>
            </a:r>
            <a:r>
              <a:rPr lang="en-US" dirty="0" smtClean="0"/>
              <a:t>: includes the part(s) of the experiment that are changed and tested</a:t>
            </a:r>
            <a:r>
              <a:rPr lang="en-US" dirty="0" smtClean="0"/>
              <a:t>. Results compared to the control group.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u="sng" dirty="0" smtClean="0"/>
              <a:t>Control group</a:t>
            </a:r>
            <a:r>
              <a:rPr lang="en-US" dirty="0" smtClean="0"/>
              <a:t>: includes the part(s) of the experiment that are left </a:t>
            </a:r>
            <a:r>
              <a:rPr lang="en-US" dirty="0" smtClean="0"/>
              <a:t>unchanged.  The conditions a scientist wants to remain the same during an experiment are called the </a:t>
            </a:r>
            <a:r>
              <a:rPr lang="en-US" u="sng" dirty="0" smtClean="0"/>
              <a:t>constants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Variables are certain things a scientist changes to see how they affect the experiment.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smtClean="0"/>
              <a:t>Independent Variable</a:t>
            </a:r>
            <a:r>
              <a:rPr lang="en-US" dirty="0" smtClean="0"/>
              <a:t>: The factor that is changed and tested in the experiment.  A good experiment only has one independent variable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smtClean="0"/>
              <a:t>Dependent Variable</a:t>
            </a:r>
            <a:r>
              <a:rPr lang="en-US" dirty="0" smtClean="0"/>
              <a:t>:  The factor that responds to the change.  The change is measured in metric units.</a:t>
            </a:r>
          </a:p>
          <a:p>
            <a:pPr marL="514350" indent="-514350">
              <a:buNone/>
            </a:pPr>
            <a:r>
              <a:rPr lang="en-US" b="1" u="sng" dirty="0" smtClean="0"/>
              <a:t>Data</a:t>
            </a:r>
            <a:r>
              <a:rPr lang="en-US" dirty="0" smtClean="0"/>
              <a:t>:  record of the results of the experiment, usually recorded in a data table.  Later, data is organized in a graph to make the information easier to read and analyze.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Analyze (Interpret)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What do the results tell about the experiment</a:t>
            </a:r>
            <a:r>
              <a:rPr lang="en-US" sz="4800" dirty="0" smtClean="0"/>
              <a:t>?</a:t>
            </a:r>
          </a:p>
          <a:p>
            <a:endParaRPr lang="en-US" sz="4800" dirty="0" smtClean="0"/>
          </a:p>
          <a:p>
            <a:r>
              <a:rPr lang="en-US" sz="4800" dirty="0" smtClean="0"/>
              <a:t>This is where the data </a:t>
            </a:r>
            <a:r>
              <a:rPr lang="en-US" sz="4800" dirty="0" smtClean="0"/>
              <a:t>is organized </a:t>
            </a:r>
            <a:r>
              <a:rPr lang="en-US" sz="4800" dirty="0" smtClean="0"/>
              <a:t>using </a:t>
            </a:r>
            <a:r>
              <a:rPr lang="en-US" sz="4800" dirty="0" smtClean="0"/>
              <a:t>a graph to make the information easier to read and analyze.</a:t>
            </a:r>
            <a:endParaRPr lang="en-US" sz="4800" dirty="0"/>
          </a:p>
        </p:txBody>
      </p:sp>
      <p:pic>
        <p:nvPicPr>
          <p:cNvPr id="4" name="Picture 4" descr="#261-Scientific Method-Observ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9654" y="5257800"/>
            <a:ext cx="1674346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Parts of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/>
          <a:lstStyle/>
          <a:p>
            <a:r>
              <a:rPr lang="en-US" dirty="0" smtClean="0"/>
              <a:t>Graph Title</a:t>
            </a:r>
          </a:p>
          <a:p>
            <a:r>
              <a:rPr lang="en-US" dirty="0" smtClean="0"/>
              <a:t>Axes and Their Labels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-Horizontal axis (x-axis) shows the Independent Variable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-Vertical axis (y-axis) shows the Dependent Variable</a:t>
            </a:r>
          </a:p>
          <a:p>
            <a:r>
              <a:rPr lang="en-US" dirty="0" smtClean="0"/>
              <a:t>Scale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the range of values being represented, placed at equal intervals along vertical axis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Do the results support your hypothesis?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Summarizes the results</a:t>
            </a:r>
          </a:p>
          <a:p>
            <a:r>
              <a:rPr lang="en-US" dirty="0" smtClean="0"/>
              <a:t>Includes purpose, a brief description of the procedure, and whether or not the hypothesis was supported by the data</a:t>
            </a:r>
          </a:p>
          <a:p>
            <a:r>
              <a:rPr lang="en-US" dirty="0" smtClean="0"/>
              <a:t>Uses key facts from research to help explain results</a:t>
            </a:r>
          </a:p>
          <a:p>
            <a:r>
              <a:rPr lang="en-US" dirty="0" smtClean="0"/>
              <a:t>Results don’t always support hypothesis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It’s OK!!  This can lead to a new hypothesis and designing a new experiment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What is the Scientific Method?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/>
              <a:t>It is a </a:t>
            </a:r>
            <a:r>
              <a:rPr lang="en-US" u="sng"/>
              <a:t>process</a:t>
            </a:r>
            <a:r>
              <a:rPr lang="en-US"/>
              <a:t> that is used to find </a:t>
            </a:r>
            <a:r>
              <a:rPr lang="en-US" u="sng"/>
              <a:t>answers</a:t>
            </a:r>
            <a:r>
              <a:rPr lang="en-US"/>
              <a:t> to questions about the world around us.</a:t>
            </a:r>
          </a:p>
        </p:txBody>
      </p:sp>
      <p:pic>
        <p:nvPicPr>
          <p:cNvPr id="3077" name="Picture 5" descr="cwg3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4267200" cy="4267200"/>
          </a:xfrm>
          <a:prstGeom prst="rect">
            <a:avLst/>
          </a:prstGeom>
          <a:noFill/>
        </p:spPr>
      </p:pic>
      <p:pic>
        <p:nvPicPr>
          <p:cNvPr id="5" name="Picture 4" descr="TF_22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277575"/>
            <a:ext cx="3324225" cy="458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4000"/>
              <a:t>Is there only one “scientific method”?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NO! </a:t>
            </a:r>
            <a:r>
              <a:rPr lang="en-US">
                <a:sym typeface="Wingdings" pitchFamily="2" charset="2"/>
              </a:rPr>
              <a:t> there are several versions</a:t>
            </a:r>
          </a:p>
          <a:p>
            <a:r>
              <a:rPr lang="en-US">
                <a:sym typeface="Wingdings" pitchFamily="2" charset="2"/>
              </a:rPr>
              <a:t>Some versions have more </a:t>
            </a:r>
            <a:r>
              <a:rPr lang="en-US" u="sng">
                <a:sym typeface="Wingdings" pitchFamily="2" charset="2"/>
              </a:rPr>
              <a:t>steps</a:t>
            </a:r>
            <a:r>
              <a:rPr lang="en-US">
                <a:sym typeface="Wingdings" pitchFamily="2" charset="2"/>
              </a:rPr>
              <a:t> while others may have only a few.</a:t>
            </a:r>
          </a:p>
          <a:p>
            <a:r>
              <a:rPr lang="en-US">
                <a:sym typeface="Wingdings" pitchFamily="2" charset="2"/>
              </a:rPr>
              <a:t>All begin with the identification of a </a:t>
            </a:r>
            <a:r>
              <a:rPr lang="en-US" u="sng">
                <a:sym typeface="Wingdings" pitchFamily="2" charset="2"/>
              </a:rPr>
              <a:t>problem</a:t>
            </a:r>
            <a:r>
              <a:rPr lang="en-US">
                <a:sym typeface="Wingdings" pitchFamily="2" charset="2"/>
              </a:rPr>
              <a:t> or a </a:t>
            </a:r>
            <a:r>
              <a:rPr lang="en-US" u="sng">
                <a:sym typeface="Wingdings" pitchFamily="2" charset="2"/>
              </a:rPr>
              <a:t>question</a:t>
            </a:r>
            <a:r>
              <a:rPr lang="en-US">
                <a:sym typeface="Wingdings" pitchFamily="2" charset="2"/>
              </a:rPr>
              <a:t> to be answered based on observations around us and provide an </a:t>
            </a:r>
            <a:r>
              <a:rPr lang="en-US" u="sng">
                <a:sym typeface="Wingdings" pitchFamily="2" charset="2"/>
              </a:rPr>
              <a:t>organized</a:t>
            </a:r>
            <a:r>
              <a:rPr lang="en-US">
                <a:sym typeface="Wingdings" pitchFamily="2" charset="2"/>
              </a:rPr>
              <a:t> method for conducting and analyzing an experiment.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Steps to Solving a Problem</a:t>
            </a:r>
            <a:br>
              <a:rPr lang="en-US" sz="4000">
                <a:latin typeface="Comic Sans MS" pitchFamily="66" charset="0"/>
              </a:rPr>
            </a:br>
            <a:r>
              <a:rPr lang="en-US" sz="2800">
                <a:latin typeface="Comic Sans MS" pitchFamily="66" charset="0"/>
              </a:rPr>
              <a:t>(The Scientific Method)</a:t>
            </a:r>
            <a:endParaRPr 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Identify the </a:t>
            </a:r>
            <a:r>
              <a:rPr lang="en-US" sz="2000" u="sng" dirty="0" smtClean="0">
                <a:latin typeface="Comic Sans MS" pitchFamily="66" charset="0"/>
              </a:rPr>
              <a:t>Purpose/Problem</a:t>
            </a:r>
            <a:endParaRPr lang="en-US" sz="2000" u="sng" dirty="0">
              <a:latin typeface="Comic Sans MS" pitchFamily="66" charset="0"/>
            </a:endParaRP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State the problem to be solved or the question to be answered.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Collect Information/Research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Obtain facts and ideas from books, journals, internet, etc. that provide insight regarding your problem/question.  Cite these resources.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Form a Hypothesis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Based on the information/research you collect, propose a solution or “best guess” that will help guide your experimentation and attempt to answer the proposed problem/question.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Test Your Hypothesis – </a:t>
            </a:r>
            <a:r>
              <a:rPr lang="en-US" sz="2000" u="sng" dirty="0" smtClean="0">
                <a:latin typeface="Comic Sans MS" pitchFamily="66" charset="0"/>
              </a:rPr>
              <a:t>“</a:t>
            </a:r>
            <a:r>
              <a:rPr lang="en-US" sz="2000" i="1" u="sng" dirty="0" smtClean="0">
                <a:latin typeface="Comic Sans MS" pitchFamily="66" charset="0"/>
              </a:rPr>
              <a:t>Procedure”</a:t>
            </a:r>
            <a:endParaRPr lang="en-US" sz="2000" i="1" u="sng" dirty="0">
              <a:latin typeface="Comic Sans MS" pitchFamily="66" charset="0"/>
            </a:endParaRP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Describe, design, and conduct an experiment that will give you information or data that supports (or not) your hypothesis.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Accept or Reject Your Hypothesis – “</a:t>
            </a:r>
            <a:r>
              <a:rPr lang="en-US" sz="2000" i="1" u="sng" dirty="0">
                <a:latin typeface="Comic Sans MS" pitchFamily="66" charset="0"/>
              </a:rPr>
              <a:t>Analysis”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Determine whether your data/results from the experiment supports (or not) your hypothesis; if not, it may be necessary to review your information/research and revise your hypothesis.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u="sng" dirty="0">
                <a:latin typeface="Comic Sans MS" pitchFamily="66" charset="0"/>
              </a:rPr>
              <a:t>Report Your Results – “</a:t>
            </a:r>
            <a:r>
              <a:rPr lang="en-US" sz="2000" i="1" u="sng" dirty="0">
                <a:latin typeface="Comic Sans MS" pitchFamily="66" charset="0"/>
              </a:rPr>
              <a:t>Conclusion”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600" i="1" dirty="0">
                <a:latin typeface="Comic Sans MS" pitchFamily="66" charset="0"/>
              </a:rPr>
              <a:t>Formulate a conclusion that answers the original question from step one and share the results with the scientific community (or the community at large).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Identify the Purpose/Problem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do you want to learn from the experiment?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2050" name="Picture 2" descr="C:\Users\Tony Tran\AppData\Local\Microsoft\Windows\Temporary Internet Files\Content.IE5\LMWPDBZ2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729" y="2971800"/>
            <a:ext cx="1680271" cy="3614738"/>
          </a:xfrm>
          <a:prstGeom prst="rect">
            <a:avLst/>
          </a:prstGeom>
          <a:noFill/>
        </p:spPr>
      </p:pic>
      <p:pic>
        <p:nvPicPr>
          <p:cNvPr id="2051" name="Picture 3" descr="C:\Users\Tony Tran\AppData\Local\Microsoft\Windows\Temporary Internet Files\Content.IE5\XVMTN4PW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1714500" cy="1714500"/>
          </a:xfrm>
          <a:prstGeom prst="rect">
            <a:avLst/>
          </a:prstGeom>
          <a:noFill/>
        </p:spPr>
      </p:pic>
      <p:pic>
        <p:nvPicPr>
          <p:cNvPr id="2052" name="Picture 4" descr="C:\Users\Tony Tran\AppData\Local\Microsoft\Windows\Temporary Internet Files\Content.IE5\HMBM4TGP\MC9004344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8862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Written as a question</a:t>
            </a:r>
          </a:p>
          <a:p>
            <a:pPr>
              <a:buNone/>
            </a:pPr>
            <a:r>
              <a:rPr lang="en-US" sz="4000" dirty="0" smtClean="0"/>
              <a:t>	- called the “BIG QUESTION”</a:t>
            </a:r>
          </a:p>
          <a:p>
            <a:r>
              <a:rPr lang="en-US" sz="4000" dirty="0" smtClean="0"/>
              <a:t>Purpose includes three components</a:t>
            </a:r>
          </a:p>
          <a:p>
            <a:pPr>
              <a:buNone/>
            </a:pPr>
            <a:r>
              <a:rPr lang="en-US" sz="4000" dirty="0" smtClean="0"/>
              <a:t>	1.  It is clearly written</a:t>
            </a:r>
          </a:p>
          <a:p>
            <a:pPr>
              <a:buNone/>
            </a:pPr>
            <a:r>
              <a:rPr lang="en-US" sz="4000" dirty="0" smtClean="0"/>
              <a:t>	2.  It usually starts with the verb “does.”</a:t>
            </a:r>
          </a:p>
          <a:p>
            <a:pPr>
              <a:buNone/>
            </a:pPr>
            <a:r>
              <a:rPr lang="en-US" sz="4000" dirty="0" smtClean="0"/>
              <a:t>	3.  It can be answered by measuring     	something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topic can be tested!!!</a:t>
            </a:r>
          </a:p>
          <a:p>
            <a:r>
              <a:rPr lang="en-US" dirty="0" smtClean="0"/>
              <a:t>It is important the topic isn’t too general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u="sng" dirty="0" smtClean="0"/>
              <a:t>Too General</a:t>
            </a:r>
            <a:r>
              <a:rPr lang="en-US" dirty="0" smtClean="0"/>
              <a:t>		</a:t>
            </a:r>
            <a:r>
              <a:rPr lang="en-US" u="sng" dirty="0" smtClean="0"/>
              <a:t>Good Topic</a:t>
            </a:r>
          </a:p>
          <a:p>
            <a:pPr>
              <a:buNone/>
            </a:pPr>
            <a:r>
              <a:rPr lang="en-US" dirty="0" smtClean="0"/>
              <a:t>meal worms		food meal worms eat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Topic</a:t>
            </a:r>
            <a:r>
              <a:rPr lang="en-US" dirty="0" smtClean="0"/>
              <a:t>				</a:t>
            </a:r>
            <a:r>
              <a:rPr lang="en-US" u="sng" dirty="0" smtClean="0"/>
              <a:t>Purpose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plant growth rates	Does fertilizer affect the 					growth rate of plants?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fireflies’ flash rates	Does temperature affect 					the flash rate of fireflies?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paper airplanes’		Does the design of a paper</a:t>
            </a:r>
          </a:p>
          <a:p>
            <a:pPr>
              <a:buNone/>
            </a:pPr>
            <a:r>
              <a:rPr lang="en-US" dirty="0" smtClean="0"/>
              <a:t> design			airplane affect its hang time?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958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6 Important Steps</vt:lpstr>
      <vt:lpstr>What is the Scientific Method?</vt:lpstr>
      <vt:lpstr>Is there only one “scientific method”?</vt:lpstr>
      <vt:lpstr>Steps to Solving a Problem (The Scientific Method)</vt:lpstr>
      <vt:lpstr>Step 1: Identify the Purpose/Problem  </vt:lpstr>
      <vt:lpstr>Purpose</vt:lpstr>
      <vt:lpstr>Purpose (cont.)</vt:lpstr>
      <vt:lpstr>Slide 9</vt:lpstr>
      <vt:lpstr>TEST YOURSELF</vt:lpstr>
      <vt:lpstr>Step 2: Research</vt:lpstr>
      <vt:lpstr>RESEARCH EXAMPLE</vt:lpstr>
      <vt:lpstr>RESEARCH: TEST YOURSELF</vt:lpstr>
      <vt:lpstr>RESEARCH: TEST YOURSELF</vt:lpstr>
      <vt:lpstr>Step 3: Hypothesis</vt:lpstr>
      <vt:lpstr>Slide 16</vt:lpstr>
      <vt:lpstr>HYPOTHESIS EXAMPLE</vt:lpstr>
      <vt:lpstr>Hypothesis Test Yourself</vt:lpstr>
      <vt:lpstr>  Step 4: Procedure</vt:lpstr>
      <vt:lpstr>Procedure</vt:lpstr>
      <vt:lpstr>Procedure involves several components.</vt:lpstr>
      <vt:lpstr>Slide 22</vt:lpstr>
      <vt:lpstr>Slide 23</vt:lpstr>
      <vt:lpstr>Step 5: Analyze (Interpret) Data</vt:lpstr>
      <vt:lpstr>Basic Parts of a Graph</vt:lpstr>
      <vt:lpstr>Step 6: Conclusion</vt:lpstr>
      <vt:lpstr>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Tony Tran</dc:creator>
  <cp:lastModifiedBy>Hollie Stafford</cp:lastModifiedBy>
  <cp:revision>26</cp:revision>
  <dcterms:created xsi:type="dcterms:W3CDTF">2010-08-20T12:40:38Z</dcterms:created>
  <dcterms:modified xsi:type="dcterms:W3CDTF">2013-08-27T03:52:35Z</dcterms:modified>
</cp:coreProperties>
</file>